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401800" cy="8121650"/>
  <p:notesSz cx="14401800" cy="8121650"/>
  <p:embeddedFontLst>
    <p:embeddedFont>
      <p:font typeface="Batang" panose="02030600000101010101" pitchFamily="18" charset="-127"/>
      <p:regular r:id="rId24"/>
    </p:embeddedFont>
    <p:embeddedFont>
      <p:font typeface="Arial Narrow" panose="020B0606020202030204" pitchFamily="34" charset="0"/>
      <p:regular r:id="rId25"/>
      <p:bold r:id="rId26"/>
      <p:italic r:id="rId27"/>
      <p:boldItalic r:id="rId28"/>
    </p:embeddedFont>
    <p:embeddedFont>
      <p:font typeface="Bookman Old Style" panose="02050604050505020204" pitchFamily="18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Lucida Sans" panose="020B0602030504020204" pitchFamily="34" charset="0"/>
      <p:regular r:id="rId37"/>
      <p:bold r:id="rId38"/>
      <p:italic r:id="rId39"/>
      <p:boldItalic r:id="rId40"/>
    </p:embeddedFont>
    <p:embeddedFont>
      <p:font typeface="Raleway" pitchFamily="2" charset="-52"/>
      <p:regular r:id="rId41"/>
      <p:bold r:id="rId42"/>
      <p:italic r:id="rId43"/>
      <p:boldItalic r:id="rId44"/>
    </p:embeddedFont>
    <p:embeddedFont>
      <p:font typeface="Tahoma" panose="020B0604030504040204" pitchFamily="34" charset="0"/>
      <p:regular r:id="rId45"/>
      <p:bold r:id="rId46"/>
    </p:embeddedFont>
    <p:embeddedFont>
      <p:font typeface="Trebuchet MS" panose="020B0603020202020204" pitchFamily="34" charset="0"/>
      <p:regular r:id="rId47"/>
      <p:bold r:id="rId48"/>
      <p:italic r:id="rId49"/>
      <p:bold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OS1zre62I+LPJJNzvN1ib+3eP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34" y="84"/>
      </p:cViewPr>
      <p:guideLst>
        <p:guide orient="horz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400775" y="609100"/>
            <a:ext cx="9601675" cy="304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00775" y="609100"/>
            <a:ext cx="9601675" cy="304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Выбор технологий основан на современных трендах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ndroid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разработки 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2025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года и требованиях к производительности и масштабируемости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etp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ac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k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ompose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выбран как основной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UI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фреймворк благодаря декларативному подходу и оптимизированной производительности тк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XML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считается устаревшим с 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2023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года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54483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Для управления зависимостями используется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ilt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обеспечивающий чистую архитектуру и простоту масштабирования и тестирования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Асинхронное программирование реализовано через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otlin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oroutines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и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low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для создания отзывчивого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spcBef>
                <a:spcPts val="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пользовательского интерфейса и фоновой подгрузки данных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Преимущества архитектуры MVVM</a:t>
            </a:r>
            <a:r>
              <a:rPr lang="en-US" sz="8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8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1615" marR="321310" lvl="0" indent="0" algn="l" rtl="0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Разделение ответственности Тестируемость компонентов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21615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Легкость поддержки и развития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Почему именно это решение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1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21615" marR="729615" lvl="0" indent="0" algn="l" rtl="0">
              <a:lnSpc>
                <a:spcPct val="1042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oom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надежное локальное хранение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21615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up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aba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re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l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time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обновления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21615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ffline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0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first </a:t>
            </a:r>
            <a:r>
              <a:rPr lang="en-US" sz="1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работа без интернета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a1f34f263_0_13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500" cy="36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6a1f34f26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7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>
            <a:spLocks noGrp="1"/>
          </p:cNvSpPr>
          <p:nvPr>
            <p:ph type="body" idx="1"/>
          </p:nvPr>
        </p:nvSpPr>
        <p:spPr>
          <a:xfrm>
            <a:off x="1440175" y="3857775"/>
            <a:ext cx="11521425" cy="365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02150" y="609600"/>
            <a:ext cx="5399088" cy="3044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6a1f34f263_0_124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g36a1f34f263_0_124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12" name="Google Shape;12;g36a1f34f263_0_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g36a1f34f263_0_1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g36a1f34f263_0_124"/>
          <p:cNvSpPr txBox="1">
            <a:spLocks noGrp="1"/>
          </p:cNvSpPr>
          <p:nvPr>
            <p:ph type="ctrTitle"/>
          </p:nvPr>
        </p:nvSpPr>
        <p:spPr>
          <a:xfrm>
            <a:off x="1148884" y="2088165"/>
            <a:ext cx="12108900" cy="26286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  <p:sp>
        <p:nvSpPr>
          <p:cNvPr id="15" name="Google Shape;15;g36a1f34f263_0_124"/>
          <p:cNvSpPr txBox="1">
            <a:spLocks noGrp="1"/>
          </p:cNvSpPr>
          <p:nvPr>
            <p:ph type="subTitle" idx="1"/>
          </p:nvPr>
        </p:nvSpPr>
        <p:spPr>
          <a:xfrm>
            <a:off x="1149163" y="5010048"/>
            <a:ext cx="12108900" cy="8547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" name="Google Shape;16;g36a1f34f263_0_124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36a1f34f263_0_188"/>
          <p:cNvGrpSpPr/>
          <p:nvPr/>
        </p:nvGrpSpPr>
        <p:grpSpPr>
          <a:xfrm>
            <a:off x="1307661" y="6583020"/>
            <a:ext cx="1174529" cy="72359"/>
            <a:chOff x="4580561" y="2589004"/>
            <a:chExt cx="1064464" cy="25200"/>
          </a:xfrm>
        </p:grpSpPr>
        <p:sp>
          <p:nvSpPr>
            <p:cNvPr id="75" name="Google Shape;75;g36a1f34f263_0_18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g36a1f34f263_0_18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g36a1f34f263_0_188"/>
          <p:cNvSpPr txBox="1">
            <a:spLocks noGrp="1"/>
          </p:cNvSpPr>
          <p:nvPr>
            <p:ph type="title" hasCustomPrompt="1"/>
          </p:nvPr>
        </p:nvSpPr>
        <p:spPr>
          <a:xfrm>
            <a:off x="1148884" y="1158916"/>
            <a:ext cx="12109200" cy="1965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600"/>
              <a:buNone/>
              <a:defRPr sz="12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36a1f34f263_0_188"/>
          <p:cNvSpPr txBox="1">
            <a:spLocks noGrp="1"/>
          </p:cNvSpPr>
          <p:nvPr>
            <p:ph type="body" idx="1"/>
          </p:nvPr>
        </p:nvSpPr>
        <p:spPr>
          <a:xfrm>
            <a:off x="1148884" y="3588918"/>
            <a:ext cx="12109200" cy="24954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>
                <a:solidFill>
                  <a:schemeClr val="lt1"/>
                </a:solidFill>
              </a:defRPr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36a1f34f263_0_188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a1f34f263_0_195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a1f34f263_0_197"/>
          <p:cNvSpPr/>
          <p:nvPr/>
        </p:nvSpPr>
        <p:spPr>
          <a:xfrm>
            <a:off x="0" y="0"/>
            <a:ext cx="14401800" cy="8115300"/>
          </a:xfrm>
          <a:custGeom>
            <a:avLst/>
            <a:gdLst/>
            <a:ahLst/>
            <a:cxnLst/>
            <a:rect l="l" t="t" r="r" b="b"/>
            <a:pathLst>
              <a:path w="14401800" h="8115300" extrusionOk="0">
                <a:moveTo>
                  <a:pt x="14401798" y="8115299"/>
                </a:moveTo>
                <a:lnTo>
                  <a:pt x="0" y="8115299"/>
                </a:lnTo>
                <a:lnTo>
                  <a:pt x="0" y="0"/>
                </a:lnTo>
                <a:lnTo>
                  <a:pt x="14401798" y="0"/>
                </a:lnTo>
                <a:lnTo>
                  <a:pt x="14401798" y="811529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36a1f34f263_0_197"/>
          <p:cNvSpPr txBox="1">
            <a:spLocks noGrp="1"/>
          </p:cNvSpPr>
          <p:nvPr>
            <p:ph type="ctrTitle"/>
          </p:nvPr>
        </p:nvSpPr>
        <p:spPr>
          <a:xfrm>
            <a:off x="520700" y="965117"/>
            <a:ext cx="3934500" cy="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sz="24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36a1f34f263_0_197"/>
          <p:cNvSpPr txBox="1">
            <a:spLocks noGrp="1"/>
          </p:cNvSpPr>
          <p:nvPr>
            <p:ph type="subTitle" idx="1"/>
          </p:nvPr>
        </p:nvSpPr>
        <p:spPr>
          <a:xfrm>
            <a:off x="2160270" y="4548124"/>
            <a:ext cx="100812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36a1f34f263_0_197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36a1f34f263_0_197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36a1f34f263_0_197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a1f34f263_0_204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sz="24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36a1f34f263_0_204"/>
          <p:cNvSpPr txBox="1">
            <a:spLocks noGrp="1"/>
          </p:cNvSpPr>
          <p:nvPr>
            <p:ph type="body" idx="1"/>
          </p:nvPr>
        </p:nvSpPr>
        <p:spPr>
          <a:xfrm>
            <a:off x="720090" y="1867979"/>
            <a:ext cx="12961500" cy="5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marL="1828800" lvl="3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marL="2286000" lvl="4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marL="2743200" lvl="5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marL="3200400" lvl="6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marL="3657600" lvl="7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marL="4114800" lvl="8" indent="-228600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36a1f34f263_0_204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36a1f34f263_0_204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36a1f34f263_0_204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a1f34f263_0_210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sz="24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36a1f34f263_0_210"/>
          <p:cNvSpPr txBox="1">
            <a:spLocks noGrp="1"/>
          </p:cNvSpPr>
          <p:nvPr>
            <p:ph type="body" idx="1"/>
          </p:nvPr>
        </p:nvSpPr>
        <p:spPr>
          <a:xfrm>
            <a:off x="720090" y="1867979"/>
            <a:ext cx="6264900" cy="5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marL="1828800" lvl="3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marL="2286000" lvl="4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marL="2743200" lvl="5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marL="3200400" lvl="6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marL="3657600" lvl="7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marL="4114800" lvl="8" indent="-228600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36a1f34f263_0_210"/>
          <p:cNvSpPr txBox="1">
            <a:spLocks noGrp="1"/>
          </p:cNvSpPr>
          <p:nvPr>
            <p:ph type="body" idx="2"/>
          </p:nvPr>
        </p:nvSpPr>
        <p:spPr>
          <a:xfrm>
            <a:off x="7416927" y="1867979"/>
            <a:ext cx="6264900" cy="5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2pPr>
            <a:lvl3pPr marL="1371600" lvl="2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3pPr>
            <a:lvl4pPr marL="1828800" lvl="3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4pPr>
            <a:lvl5pPr marL="2286000" lvl="4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5pPr>
            <a:lvl6pPr marL="2743200" lvl="5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6pPr>
            <a:lvl7pPr marL="3200400" lvl="6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7pPr>
            <a:lvl8pPr marL="3657600" lvl="7" indent="-228600" algn="l">
              <a:spcBef>
                <a:spcPts val="1900"/>
              </a:spcBef>
              <a:spcAft>
                <a:spcPts val="0"/>
              </a:spcAft>
              <a:buSzPts val="1700"/>
              <a:buNone/>
              <a:defRPr/>
            </a:lvl8pPr>
            <a:lvl9pPr marL="4114800" lvl="8" indent="-228600" algn="l">
              <a:spcBef>
                <a:spcPts val="1900"/>
              </a:spcBef>
              <a:spcAft>
                <a:spcPts val="1900"/>
              </a:spcAft>
              <a:buSzPts val="1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36a1f34f263_0_210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36a1f34f263_0_210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36a1f34f263_0_210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a1f34f263_0_217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36a1f34f263_0_217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36a1f34f263_0_217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a1f34f263_0_221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400"/>
              <a:buNone/>
              <a:defRPr sz="24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36a1f34f263_0_221"/>
          <p:cNvSpPr txBox="1">
            <a:spLocks noGrp="1"/>
          </p:cNvSpPr>
          <p:nvPr>
            <p:ph type="ftr" idx="11"/>
          </p:nvPr>
        </p:nvSpPr>
        <p:spPr>
          <a:xfrm>
            <a:off x="4896612" y="7553134"/>
            <a:ext cx="46086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36a1f34f263_0_221"/>
          <p:cNvSpPr txBox="1">
            <a:spLocks noGrp="1"/>
          </p:cNvSpPr>
          <p:nvPr>
            <p:ph type="dt" idx="10"/>
          </p:nvPr>
        </p:nvSpPr>
        <p:spPr>
          <a:xfrm>
            <a:off x="720090" y="7553134"/>
            <a:ext cx="3312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6a1f34f263_0_221"/>
          <p:cNvSpPr txBox="1">
            <a:spLocks noGrp="1"/>
          </p:cNvSpPr>
          <p:nvPr>
            <p:ph type="sldNum" idx="12"/>
          </p:nvPr>
        </p:nvSpPr>
        <p:spPr>
          <a:xfrm>
            <a:off x="10369296" y="7553134"/>
            <a:ext cx="331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36a1f34f263_0_132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19" name="Google Shape;19;g36a1f34f263_0_1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g36a1f34f263_0_1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g36a1f34f263_0_132"/>
          <p:cNvSpPr txBox="1">
            <a:spLocks noGrp="1"/>
          </p:cNvSpPr>
          <p:nvPr>
            <p:ph type="title"/>
          </p:nvPr>
        </p:nvSpPr>
        <p:spPr>
          <a:xfrm>
            <a:off x="1148884" y="2088165"/>
            <a:ext cx="12109200" cy="23979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g36a1f34f263_0_132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6a1f34f263_0_138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g36a1f34f263_0_138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26" name="Google Shape;26;g36a1f34f263_0_1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g36a1f34f263_0_1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g36a1f34f263_0_138"/>
          <p:cNvSpPr txBox="1">
            <a:spLocks noGrp="1"/>
          </p:cNvSpPr>
          <p:nvPr>
            <p:ph type="title"/>
          </p:nvPr>
        </p:nvSpPr>
        <p:spPr>
          <a:xfrm>
            <a:off x="1148884" y="2082165"/>
            <a:ext cx="12109800" cy="8451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29" name="Google Shape;29;g36a1f34f263_0_138"/>
          <p:cNvSpPr txBox="1">
            <a:spLocks noGrp="1"/>
          </p:cNvSpPr>
          <p:nvPr>
            <p:ph type="body" idx="1"/>
          </p:nvPr>
        </p:nvSpPr>
        <p:spPr>
          <a:xfrm>
            <a:off x="1148884" y="3282569"/>
            <a:ext cx="12109800" cy="3570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g36a1f34f263_0_138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6a1f34f263_0_146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g36a1f34f263_0_146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34" name="Google Shape;34;g36a1f34f263_0_14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g36a1f34f263_0_1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g36a1f34f263_0_146"/>
          <p:cNvSpPr txBox="1">
            <a:spLocks noGrp="1"/>
          </p:cNvSpPr>
          <p:nvPr>
            <p:ph type="title"/>
          </p:nvPr>
        </p:nvSpPr>
        <p:spPr>
          <a:xfrm>
            <a:off x="1148884" y="2082165"/>
            <a:ext cx="12109200" cy="8451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37" name="Google Shape;37;g36a1f34f263_0_146"/>
          <p:cNvSpPr txBox="1">
            <a:spLocks noGrp="1"/>
          </p:cNvSpPr>
          <p:nvPr>
            <p:ph type="body" idx="1"/>
          </p:nvPr>
        </p:nvSpPr>
        <p:spPr>
          <a:xfrm>
            <a:off x="1148687" y="3282569"/>
            <a:ext cx="5944500" cy="3570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g36a1f34f263_0_146"/>
          <p:cNvSpPr txBox="1">
            <a:spLocks noGrp="1"/>
          </p:cNvSpPr>
          <p:nvPr>
            <p:ph type="body" idx="2"/>
          </p:nvPr>
        </p:nvSpPr>
        <p:spPr>
          <a:xfrm>
            <a:off x="7313676" y="3282569"/>
            <a:ext cx="5944500" cy="3570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g36a1f34f263_0_146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6a1f34f263_0_155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g36a1f34f263_0_155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43" name="Google Shape;43;g36a1f34f263_0_15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g36a1f34f263_0_15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g36a1f34f263_0_155"/>
          <p:cNvSpPr txBox="1">
            <a:spLocks noGrp="1"/>
          </p:cNvSpPr>
          <p:nvPr>
            <p:ph type="title"/>
          </p:nvPr>
        </p:nvSpPr>
        <p:spPr>
          <a:xfrm>
            <a:off x="1148884" y="2082165"/>
            <a:ext cx="12109200" cy="8451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46" name="Google Shape;46;g36a1f34f263_0_155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6a1f34f263_0_162"/>
          <p:cNvSpPr/>
          <p:nvPr/>
        </p:nvSpPr>
        <p:spPr>
          <a:xfrm>
            <a:off x="0" y="0"/>
            <a:ext cx="14401800" cy="77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g36a1f34f263_0_162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50" name="Google Shape;50;g36a1f34f263_0_1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g36a1f34f263_0_1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g36a1f34f263_0_162"/>
          <p:cNvSpPr txBox="1">
            <a:spLocks noGrp="1"/>
          </p:cNvSpPr>
          <p:nvPr>
            <p:ph type="title"/>
          </p:nvPr>
        </p:nvSpPr>
        <p:spPr>
          <a:xfrm>
            <a:off x="1149750" y="2082165"/>
            <a:ext cx="5199000" cy="21813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53" name="Google Shape;53;g36a1f34f263_0_162"/>
          <p:cNvSpPr txBox="1">
            <a:spLocks noGrp="1"/>
          </p:cNvSpPr>
          <p:nvPr>
            <p:ph type="body" idx="1"/>
          </p:nvPr>
        </p:nvSpPr>
        <p:spPr>
          <a:xfrm>
            <a:off x="1135929" y="4392378"/>
            <a:ext cx="5199000" cy="25224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36a1f34f263_0_162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36a1f34f263_0_170"/>
          <p:cNvGrpSpPr/>
          <p:nvPr/>
        </p:nvGrpSpPr>
        <p:grpSpPr>
          <a:xfrm>
            <a:off x="1307661" y="6583020"/>
            <a:ext cx="1174529" cy="72359"/>
            <a:chOff x="4580561" y="2589004"/>
            <a:chExt cx="1064464" cy="25200"/>
          </a:xfrm>
        </p:grpSpPr>
        <p:sp>
          <p:nvSpPr>
            <p:cNvPr id="57" name="Google Shape;57;g36a1f34f263_0_1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g36a1f34f263_0_1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g36a1f34f263_0_170"/>
          <p:cNvSpPr txBox="1">
            <a:spLocks noGrp="1"/>
          </p:cNvSpPr>
          <p:nvPr>
            <p:ph type="title"/>
          </p:nvPr>
        </p:nvSpPr>
        <p:spPr>
          <a:xfrm>
            <a:off x="1148884" y="1364740"/>
            <a:ext cx="11058300" cy="47133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700"/>
              <a:buNone/>
              <a:defRPr sz="5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g36a1f34f263_0_170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a1f34f263_0_176"/>
          <p:cNvSpPr/>
          <p:nvPr/>
        </p:nvSpPr>
        <p:spPr>
          <a:xfrm>
            <a:off x="0" y="0"/>
            <a:ext cx="7200900" cy="812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125" tIns="144125" rIns="144125" bIns="144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g36a1f34f263_0_176"/>
          <p:cNvGrpSpPr/>
          <p:nvPr/>
        </p:nvGrpSpPr>
        <p:grpSpPr>
          <a:xfrm>
            <a:off x="1307661" y="1880919"/>
            <a:ext cx="1174529" cy="72359"/>
            <a:chOff x="4580561" y="2589004"/>
            <a:chExt cx="1064464" cy="25200"/>
          </a:xfrm>
        </p:grpSpPr>
        <p:sp>
          <p:nvSpPr>
            <p:cNvPr id="64" name="Google Shape;64;g36a1f34f263_0_1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g36a1f34f263_0_1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44125" tIns="144125" rIns="144125" bIns="1441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g36a1f34f263_0_176"/>
          <p:cNvSpPr txBox="1">
            <a:spLocks noGrp="1"/>
          </p:cNvSpPr>
          <p:nvPr>
            <p:ph type="title"/>
          </p:nvPr>
        </p:nvSpPr>
        <p:spPr>
          <a:xfrm>
            <a:off x="1149750" y="2082165"/>
            <a:ext cx="5199000" cy="26640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67" name="Google Shape;67;g36a1f34f263_0_176"/>
          <p:cNvSpPr txBox="1">
            <a:spLocks noGrp="1"/>
          </p:cNvSpPr>
          <p:nvPr>
            <p:ph type="subTitle" idx="1"/>
          </p:nvPr>
        </p:nvSpPr>
        <p:spPr>
          <a:xfrm>
            <a:off x="1141796" y="4992087"/>
            <a:ext cx="5199000" cy="11985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" name="Google Shape;68;g36a1f34f263_0_176"/>
          <p:cNvSpPr txBox="1">
            <a:spLocks noGrp="1"/>
          </p:cNvSpPr>
          <p:nvPr>
            <p:ph type="body" idx="2"/>
          </p:nvPr>
        </p:nvSpPr>
        <p:spPr>
          <a:xfrm>
            <a:off x="8149404" y="2135812"/>
            <a:ext cx="5314800" cy="4777200"/>
          </a:xfrm>
          <a:prstGeom prst="rect">
            <a:avLst/>
          </a:prstGeom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>
              <a:spcBef>
                <a:spcPts val="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>
              <a:spcBef>
                <a:spcPts val="0"/>
              </a:spcBef>
              <a:spcAft>
                <a:spcPts val="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g36a1f34f263_0_176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a1f34f263_0_185"/>
          <p:cNvSpPr txBox="1">
            <a:spLocks noGrp="1"/>
          </p:cNvSpPr>
          <p:nvPr>
            <p:ph type="body" idx="1"/>
          </p:nvPr>
        </p:nvSpPr>
        <p:spPr>
          <a:xfrm>
            <a:off x="1141796" y="6904312"/>
            <a:ext cx="12123300" cy="7272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g36a1f34f263_0_185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6a1f34f263_0_120"/>
          <p:cNvSpPr txBox="1">
            <a:spLocks noGrp="1"/>
          </p:cNvSpPr>
          <p:nvPr>
            <p:ph type="title"/>
          </p:nvPr>
        </p:nvSpPr>
        <p:spPr>
          <a:xfrm>
            <a:off x="490927" y="702700"/>
            <a:ext cx="13419900" cy="9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125" tIns="144125" rIns="144125" bIns="1441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g36a1f34f263_0_120"/>
          <p:cNvSpPr txBox="1">
            <a:spLocks noGrp="1"/>
          </p:cNvSpPr>
          <p:nvPr>
            <p:ph type="body" idx="1"/>
          </p:nvPr>
        </p:nvSpPr>
        <p:spPr>
          <a:xfrm>
            <a:off x="490927" y="1819772"/>
            <a:ext cx="13419900" cy="53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125" tIns="144125" rIns="144125" bIns="144125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○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■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g36a1f34f263_0_120"/>
          <p:cNvSpPr txBox="1">
            <a:spLocks noGrp="1"/>
          </p:cNvSpPr>
          <p:nvPr>
            <p:ph type="sldNum" idx="12"/>
          </p:nvPr>
        </p:nvSpPr>
        <p:spPr>
          <a:xfrm>
            <a:off x="13444676" y="7500073"/>
            <a:ext cx="8643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125" tIns="144125" rIns="144125" bIns="144125" anchor="ctr" anchorCtr="0">
            <a:normAutofit/>
          </a:bodyPr>
          <a:lstStyle>
            <a:lvl1pPr lvl="0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11" Type="http://schemas.openxmlformats.org/officeDocument/2006/relationships/image" Target="../media/image3.png"/><Relationship Id="rId5" Type="http://schemas.openxmlformats.org/officeDocument/2006/relationships/image" Target="../media/image36.png"/><Relationship Id="rId10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 txBox="1">
            <a:spLocks noGrp="1"/>
          </p:cNvSpPr>
          <p:nvPr>
            <p:ph type="ctrTitle"/>
          </p:nvPr>
        </p:nvSpPr>
        <p:spPr>
          <a:xfrm>
            <a:off x="520700" y="965125"/>
            <a:ext cx="4971000" cy="9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5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610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lang="en-US" sz="585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610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uty</a:t>
            </a:r>
            <a:r>
              <a:rPr lang="en-US" sz="585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en-US" sz="6100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ook</a:t>
            </a:r>
            <a:endParaRPr sz="6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520700" y="2139950"/>
            <a:ext cx="309626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Создаем красоту через 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ONE TAP</a:t>
            </a:r>
            <a:endParaRPr sz="12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7" name="Google Shape;11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75" y="2674325"/>
            <a:ext cx="13283999" cy="52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9DDE94E-7941-41EA-B8A6-4A07F4BF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1031647" y="539698"/>
            <a:ext cx="2905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Профиль клиента</a:t>
            </a:r>
            <a:endParaRPr/>
          </a:p>
        </p:txBody>
      </p:sp>
      <p:sp>
        <p:nvSpPr>
          <p:cNvPr id="205" name="Google Shape;205;p10"/>
          <p:cNvSpPr txBox="1"/>
          <p:nvPr/>
        </p:nvSpPr>
        <p:spPr>
          <a:xfrm>
            <a:off x="1079733" y="1332579"/>
            <a:ext cx="3867785" cy="116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В подробных профилях хранится история обслуживания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предпочитаемые стили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особенности продукта и личные заметки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что обеспечивает непрерывность посещений и позволяет каждый раз получать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индивидуальное обслуживание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0711" y="504041"/>
            <a:ext cx="3133724" cy="981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10"/>
          <p:cNvGrpSpPr/>
          <p:nvPr/>
        </p:nvGrpSpPr>
        <p:grpSpPr>
          <a:xfrm>
            <a:off x="7321886" y="1631378"/>
            <a:ext cx="2133599" cy="4343399"/>
            <a:chOff x="7321886" y="1631378"/>
            <a:chExt cx="2133599" cy="4343399"/>
          </a:xfrm>
        </p:grpSpPr>
        <p:sp>
          <p:nvSpPr>
            <p:cNvPr id="208" name="Google Shape;208;p10"/>
            <p:cNvSpPr/>
            <p:nvPr/>
          </p:nvSpPr>
          <p:spPr>
            <a:xfrm>
              <a:off x="7359986" y="1698053"/>
              <a:ext cx="2057400" cy="4210050"/>
            </a:xfrm>
            <a:custGeom>
              <a:avLst/>
              <a:gdLst/>
              <a:ahLst/>
              <a:cxnLst/>
              <a:rect l="l" t="t" r="r" b="b"/>
              <a:pathLst>
                <a:path w="2057400" h="4210050" extrusionOk="0">
                  <a:moveTo>
                    <a:pt x="1859261" y="4210049"/>
                  </a:moveTo>
                  <a:lnTo>
                    <a:pt x="198138" y="4210049"/>
                  </a:lnTo>
                  <a:lnTo>
                    <a:pt x="191445" y="4209373"/>
                  </a:lnTo>
                  <a:lnTo>
                    <a:pt x="151803" y="4195927"/>
                  </a:lnTo>
                  <a:lnTo>
                    <a:pt x="120257" y="4172735"/>
                  </a:lnTo>
                  <a:lnTo>
                    <a:pt x="86893" y="4133268"/>
                  </a:lnTo>
                  <a:lnTo>
                    <a:pt x="63597" y="4093986"/>
                  </a:lnTo>
                  <a:lnTo>
                    <a:pt x="43355" y="4048097"/>
                  </a:lnTo>
                  <a:lnTo>
                    <a:pt x="26612" y="3996612"/>
                  </a:lnTo>
                  <a:lnTo>
                    <a:pt x="13725" y="3940625"/>
                  </a:lnTo>
                  <a:lnTo>
                    <a:pt x="7419" y="3901405"/>
                  </a:lnTo>
                  <a:lnTo>
                    <a:pt x="3015" y="3861103"/>
                  </a:lnTo>
                  <a:lnTo>
                    <a:pt x="554" y="3820108"/>
                  </a:lnTo>
                  <a:lnTo>
                    <a:pt x="0" y="3789148"/>
                  </a:lnTo>
                  <a:lnTo>
                    <a:pt x="61" y="410568"/>
                  </a:lnTo>
                  <a:lnTo>
                    <a:pt x="1540" y="369374"/>
                  </a:lnTo>
                  <a:lnTo>
                    <a:pt x="4977" y="328677"/>
                  </a:lnTo>
                  <a:lnTo>
                    <a:pt x="10339" y="288868"/>
                  </a:lnTo>
                  <a:lnTo>
                    <a:pt x="17574" y="250331"/>
                  </a:lnTo>
                  <a:lnTo>
                    <a:pt x="31780" y="195722"/>
                  </a:lnTo>
                  <a:lnTo>
                    <a:pt x="49735" y="145977"/>
                  </a:lnTo>
                  <a:lnTo>
                    <a:pt x="71045" y="102192"/>
                  </a:lnTo>
                  <a:lnTo>
                    <a:pt x="95255" y="65299"/>
                  </a:lnTo>
                  <a:lnTo>
                    <a:pt x="132653" y="26763"/>
                  </a:lnTo>
                  <a:lnTo>
                    <a:pt x="171463" y="5398"/>
                  </a:lnTo>
                  <a:lnTo>
                    <a:pt x="198138" y="0"/>
                  </a:lnTo>
                  <a:lnTo>
                    <a:pt x="1859261" y="0"/>
                  </a:lnTo>
                  <a:lnTo>
                    <a:pt x="1899096" y="10776"/>
                  </a:lnTo>
                  <a:lnTo>
                    <a:pt x="1937142" y="37314"/>
                  </a:lnTo>
                  <a:lnTo>
                    <a:pt x="1970506" y="76780"/>
                  </a:lnTo>
                  <a:lnTo>
                    <a:pt x="1993801" y="116062"/>
                  </a:lnTo>
                  <a:lnTo>
                    <a:pt x="2014044" y="161951"/>
                  </a:lnTo>
                  <a:lnTo>
                    <a:pt x="2030786" y="213436"/>
                  </a:lnTo>
                  <a:lnTo>
                    <a:pt x="2043673" y="269423"/>
                  </a:lnTo>
                  <a:lnTo>
                    <a:pt x="2049979" y="308644"/>
                  </a:lnTo>
                  <a:lnTo>
                    <a:pt x="2054384" y="348945"/>
                  </a:lnTo>
                  <a:lnTo>
                    <a:pt x="2056844" y="389940"/>
                  </a:lnTo>
                  <a:lnTo>
                    <a:pt x="2057338" y="410568"/>
                  </a:lnTo>
                  <a:lnTo>
                    <a:pt x="2057338" y="3799481"/>
                  </a:lnTo>
                  <a:lnTo>
                    <a:pt x="2055859" y="3840674"/>
                  </a:lnTo>
                  <a:lnTo>
                    <a:pt x="2052421" y="3881371"/>
                  </a:lnTo>
                  <a:lnTo>
                    <a:pt x="2047060" y="3921180"/>
                  </a:lnTo>
                  <a:lnTo>
                    <a:pt x="2039824" y="3959717"/>
                  </a:lnTo>
                  <a:lnTo>
                    <a:pt x="2025619" y="4014326"/>
                  </a:lnTo>
                  <a:lnTo>
                    <a:pt x="2007663" y="4064071"/>
                  </a:lnTo>
                  <a:lnTo>
                    <a:pt x="1986354" y="4107856"/>
                  </a:lnTo>
                  <a:lnTo>
                    <a:pt x="1962143" y="4144749"/>
                  </a:lnTo>
                  <a:lnTo>
                    <a:pt x="1924745" y="4183285"/>
                  </a:lnTo>
                  <a:lnTo>
                    <a:pt x="1885936" y="4204651"/>
                  </a:lnTo>
                  <a:lnTo>
                    <a:pt x="1859261" y="4210049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36186" y="1698053"/>
              <a:ext cx="1904999" cy="4210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21886" y="1631378"/>
              <a:ext cx="2133599" cy="4343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10"/>
          <p:cNvGrpSpPr/>
          <p:nvPr/>
        </p:nvGrpSpPr>
        <p:grpSpPr>
          <a:xfrm>
            <a:off x="10529112" y="587076"/>
            <a:ext cx="2133599" cy="4343399"/>
            <a:chOff x="11067612" y="286951"/>
            <a:chExt cx="2133599" cy="4343399"/>
          </a:xfrm>
        </p:grpSpPr>
        <p:pic>
          <p:nvPicPr>
            <p:cNvPr id="212" name="Google Shape;212;p1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105712" y="353626"/>
              <a:ext cx="2057338" cy="4210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067612" y="286951"/>
              <a:ext cx="2133599" cy="43433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77194" y="3641040"/>
            <a:ext cx="3276599" cy="35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"/>
          <p:cNvSpPr txBox="1">
            <a:spLocks noGrp="1"/>
          </p:cNvSpPr>
          <p:nvPr>
            <p:ph type="title"/>
          </p:nvPr>
        </p:nvSpPr>
        <p:spPr>
          <a:xfrm>
            <a:off x="887388" y="430391"/>
            <a:ext cx="3869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Награды за лояльность</a:t>
            </a:r>
            <a:endParaRPr b="1"/>
          </a:p>
        </p:txBody>
      </p:sp>
      <p:sp>
        <p:nvSpPr>
          <p:cNvPr id="220" name="Google Shape;220;p11"/>
          <p:cNvSpPr txBox="1"/>
          <p:nvPr/>
        </p:nvSpPr>
        <p:spPr>
          <a:xfrm>
            <a:off x="862752" y="1269825"/>
            <a:ext cx="4635000" cy="1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Trebuchet MS"/>
                <a:ea typeface="Trebuchet MS"/>
                <a:cs typeface="Trebuchet MS"/>
                <a:sym typeface="Trebuchet MS"/>
              </a:rPr>
              <a:t>Интегрированная система начисления баллов вознаграждает за повторные посещения</a:t>
            </a:r>
            <a:r>
              <a:rPr lang="en-US" sz="1300" b="1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500" b="1">
                <a:latin typeface="Trebuchet MS"/>
                <a:ea typeface="Trebuchet MS"/>
                <a:cs typeface="Trebuchet MS"/>
                <a:sym typeface="Trebuchet MS"/>
              </a:rPr>
              <a:t>рекомендации и покупки продуктов</a:t>
            </a:r>
            <a:r>
              <a:rPr lang="en-US" sz="1300" b="1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3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476884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Trebuchet MS"/>
                <a:ea typeface="Trebuchet MS"/>
                <a:cs typeface="Trebuchet MS"/>
                <a:sym typeface="Trebuchet MS"/>
              </a:rPr>
              <a:t>Клиенты могут отслеживать прогресс и использовать вознаграждения</a:t>
            </a:r>
            <a:endParaRPr sz="15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38227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latin typeface="Trebuchet MS"/>
                <a:ea typeface="Trebuchet MS"/>
                <a:cs typeface="Trebuchet MS"/>
                <a:sym typeface="Trebuchet MS"/>
              </a:rPr>
              <a:t>непосредственно через приложение</a:t>
            </a:r>
            <a:r>
              <a:rPr lang="en-US" sz="1300" b="1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500" b="1">
                <a:latin typeface="Trebuchet MS"/>
                <a:ea typeface="Trebuchet MS"/>
                <a:cs typeface="Trebuchet MS"/>
                <a:sym typeface="Trebuchet MS"/>
              </a:rPr>
              <a:t>что увеличивает удержание на </a:t>
            </a:r>
            <a:r>
              <a:rPr lang="en-US" sz="1300" b="1">
                <a:latin typeface="Bookman Old Style"/>
                <a:ea typeface="Bookman Old Style"/>
                <a:cs typeface="Bookman Old Style"/>
                <a:sym typeface="Bookman Old Style"/>
              </a:rPr>
              <a:t>42</a:t>
            </a:r>
            <a:r>
              <a:rPr lang="en-US" sz="1300" b="1">
                <a:latin typeface="Trebuchet MS"/>
                <a:ea typeface="Trebuchet MS"/>
                <a:cs typeface="Trebuchet MS"/>
                <a:sym typeface="Trebuchet MS"/>
              </a:rPr>
              <a:t>%.</a:t>
            </a:r>
            <a:endParaRPr sz="13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2396" y="821544"/>
            <a:ext cx="4848224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750" y="3181353"/>
            <a:ext cx="4452301" cy="191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15CAFA-8944-4A2C-8DE9-B8883D37A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0125" rIns="0" bIns="0" anchor="t" anchorCtr="0">
            <a:spAutoFit/>
          </a:bodyPr>
          <a:lstStyle/>
          <a:p>
            <a:pPr marL="255904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Социальное взаимодействие</a:t>
            </a:r>
            <a:endParaRPr b="1"/>
          </a:p>
        </p:txBody>
      </p:sp>
      <p:sp>
        <p:nvSpPr>
          <p:cNvPr id="229" name="Google Shape;229;p12"/>
          <p:cNvSpPr txBox="1"/>
          <p:nvPr/>
        </p:nvSpPr>
        <p:spPr>
          <a:xfrm>
            <a:off x="5167055" y="1669032"/>
            <a:ext cx="3714115" cy="177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Реализовано отображение ленты постов из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None/>
            </a:pP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US" sz="900">
                <a:latin typeface="Lucida Sans"/>
                <a:ea typeface="Lucida Sans"/>
                <a:cs typeface="Lucida Sans"/>
                <a:sym typeface="Lucida Sans"/>
              </a:rPr>
              <a:t>nst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900">
                <a:latin typeface="Lucida Sans"/>
                <a:ea typeface="Lucida Sans"/>
                <a:cs typeface="Lucida Sans"/>
                <a:sym typeface="Lucida Sans"/>
              </a:rPr>
              <a:t>gr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a</a:t>
            </a:r>
            <a:r>
              <a:rPr lang="en-US" sz="900">
                <a:latin typeface="Lucida Sans"/>
                <a:ea typeface="Lucida Sans"/>
                <a:cs typeface="Lucida Sans"/>
                <a:sym typeface="Lucida Sans"/>
              </a:rPr>
              <a:t>m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endParaRPr sz="9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401955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Вывод салонов на карте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 удобного бронирования ближайшего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Планируется интеграция обмена сообщениями между клиентами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/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мастерами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/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администратором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0" name="Google Shape;230;p12"/>
          <p:cNvGrpSpPr/>
          <p:nvPr/>
        </p:nvGrpSpPr>
        <p:grpSpPr>
          <a:xfrm>
            <a:off x="752093" y="174641"/>
            <a:ext cx="3562350" cy="7477125"/>
            <a:chOff x="752093" y="174641"/>
            <a:chExt cx="3562350" cy="7477125"/>
          </a:xfrm>
        </p:grpSpPr>
        <p:sp>
          <p:nvSpPr>
            <p:cNvPr id="231" name="Google Shape;231;p12"/>
            <p:cNvSpPr/>
            <p:nvPr/>
          </p:nvSpPr>
          <p:spPr>
            <a:xfrm>
              <a:off x="752093" y="174641"/>
              <a:ext cx="3562350" cy="7477125"/>
            </a:xfrm>
            <a:custGeom>
              <a:avLst/>
              <a:gdLst/>
              <a:ahLst/>
              <a:cxnLst/>
              <a:rect l="l" t="t" r="r" b="b"/>
              <a:pathLst>
                <a:path w="3562350" h="7477125" extrusionOk="0">
                  <a:moveTo>
                    <a:pt x="3486149" y="7477124"/>
                  </a:moveTo>
                  <a:lnTo>
                    <a:pt x="76199" y="7477124"/>
                  </a:lnTo>
                  <a:lnTo>
                    <a:pt x="33858" y="7464293"/>
                  </a:lnTo>
                  <a:lnTo>
                    <a:pt x="5800" y="7430083"/>
                  </a:lnTo>
                  <a:lnTo>
                    <a:pt x="0" y="7400924"/>
                  </a:lnTo>
                  <a:lnTo>
                    <a:pt x="0" y="76199"/>
                  </a:lnTo>
                  <a:lnTo>
                    <a:pt x="12829" y="33857"/>
                  </a:lnTo>
                  <a:lnTo>
                    <a:pt x="47039" y="5800"/>
                  </a:lnTo>
                  <a:lnTo>
                    <a:pt x="3486149" y="0"/>
                  </a:lnTo>
                  <a:lnTo>
                    <a:pt x="3493667" y="247"/>
                  </a:lnTo>
                  <a:lnTo>
                    <a:pt x="3534539" y="17177"/>
                  </a:lnTo>
                  <a:lnTo>
                    <a:pt x="3559196" y="54079"/>
                  </a:lnTo>
                  <a:lnTo>
                    <a:pt x="3562349" y="7400924"/>
                  </a:lnTo>
                  <a:lnTo>
                    <a:pt x="3562101" y="7408441"/>
                  </a:lnTo>
                  <a:lnTo>
                    <a:pt x="3545171" y="7449313"/>
                  </a:lnTo>
                  <a:lnTo>
                    <a:pt x="3508269" y="7473970"/>
                  </a:lnTo>
                  <a:lnTo>
                    <a:pt x="3486149" y="7477124"/>
                  </a:ln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2" name="Google Shape;232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72644" y="7422868"/>
              <a:ext cx="120848" cy="104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85506" y="7414533"/>
              <a:ext cx="113257" cy="113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87509" y="7413820"/>
              <a:ext cx="121629" cy="121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078698" y="7420784"/>
              <a:ext cx="90489" cy="1242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47343" y="269891"/>
              <a:ext cx="3371849" cy="7038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" name="Google Shape;237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84352" y="3808986"/>
            <a:ext cx="2847974" cy="3895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12"/>
          <p:cNvGrpSpPr/>
          <p:nvPr/>
        </p:nvGrpSpPr>
        <p:grpSpPr>
          <a:xfrm>
            <a:off x="8881170" y="856125"/>
            <a:ext cx="3276598" cy="6677026"/>
            <a:chOff x="9347370" y="740475"/>
            <a:chExt cx="3276598" cy="6677026"/>
          </a:xfrm>
        </p:grpSpPr>
        <p:pic>
          <p:nvPicPr>
            <p:cNvPr id="239" name="Google Shape;239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414045" y="845250"/>
              <a:ext cx="3143154" cy="6457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347370" y="740475"/>
              <a:ext cx="3276598" cy="6677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07D7046-0898-48FB-872E-2A4591B8E2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5582601" y="566399"/>
            <a:ext cx="23685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Дизайн и </a:t>
            </a:r>
            <a:r>
              <a:rPr lang="en-US" sz="1950">
                <a:latin typeface="Verdana"/>
                <a:ea typeface="Verdana"/>
                <a:cs typeface="Verdana"/>
                <a:sym typeface="Verdana"/>
              </a:rPr>
              <a:t>UI</a:t>
            </a:r>
            <a:r>
              <a:rPr lang="en-US" sz="1750">
                <a:latin typeface="Lucida Sans"/>
                <a:ea typeface="Lucida Sans"/>
                <a:cs typeface="Lucida Sans"/>
                <a:sym typeface="Lucida Sans"/>
              </a:rPr>
              <a:t>/</a:t>
            </a:r>
            <a:r>
              <a:rPr lang="en-US" sz="1950">
                <a:latin typeface="Verdana"/>
                <a:ea typeface="Verdana"/>
                <a:cs typeface="Verdana"/>
                <a:sym typeface="Verdana"/>
              </a:rPr>
              <a:t>UX</a:t>
            </a:r>
            <a:endParaRPr sz="195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7" name="Google Shape;2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2062" y="2008542"/>
            <a:ext cx="5991224" cy="417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/>
          <p:nvPr/>
        </p:nvSpPr>
        <p:spPr>
          <a:xfrm>
            <a:off x="1438921" y="2433082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3"/>
          <p:cNvSpPr/>
          <p:nvPr/>
        </p:nvSpPr>
        <p:spPr>
          <a:xfrm>
            <a:off x="1438921" y="2737882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1438921" y="3042682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1438921" y="3347482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3"/>
          <p:cNvSpPr txBox="1"/>
          <p:nvPr/>
        </p:nvSpPr>
        <p:spPr>
          <a:xfrm>
            <a:off x="1550046" y="2315607"/>
            <a:ext cx="3589654" cy="11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esign 3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современные компоненты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Минимализм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чистый интерфейс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430530" lvl="0" indent="0" algn="l" rtl="0">
              <a:lnSpc>
                <a:spcPct val="16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Интуитивность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понятная навигация Адаптивность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любой размер экрана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1254056" y="4173941"/>
            <a:ext cx="6118860" cy="249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Дизайн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система и цветовая палитра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612775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Цветовая схема приложения тщательно продумана для создания атмосферы премиального салона красоты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.</a:t>
            </a:r>
            <a:endParaRPr sz="95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marL="12700" marR="278765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Основная палитра включает мягкий розовый цвет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(#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8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8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как 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prim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ry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olor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 мятно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зеленый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(#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8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5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6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как 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se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ond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ry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olor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что создает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элегантное и успокаивающее впечатление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Дизайн следует принципам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esign 3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 поддержкой динамических цветов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Y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ou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 персонализации под предпочтения пользователя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.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Типографическая система основана на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b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oto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 четкой иерархией от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ispl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y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La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rge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57sp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 заголовков до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Lab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m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ll 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11sp</a:t>
            </a:r>
            <a:r>
              <a:rPr lang="en-US" sz="950">
                <a:latin typeface="Verdana"/>
                <a:ea typeface="Verdana"/>
                <a:cs typeface="Verdana"/>
                <a:sym typeface="Verdana"/>
              </a:rPr>
              <a:t>)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вспомогательных элементов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825" y="922796"/>
            <a:ext cx="13378511" cy="92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E0E575-5442-4E3D-885B-5D0490FD7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5575" rIns="0" bIns="0" anchor="t" anchorCtr="0">
            <a:spAutoFit/>
          </a:bodyPr>
          <a:lstStyle/>
          <a:p>
            <a:pPr marL="2876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Технологический стек</a:t>
            </a:r>
            <a:endParaRPr/>
          </a:p>
        </p:txBody>
      </p:sp>
      <p:sp>
        <p:nvSpPr>
          <p:cNvPr id="261" name="Google Shape;261;p14"/>
          <p:cNvSpPr txBox="1"/>
          <p:nvPr/>
        </p:nvSpPr>
        <p:spPr>
          <a:xfrm>
            <a:off x="1891418" y="6814501"/>
            <a:ext cx="10689000" cy="1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endParaRPr sz="85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2" name="Google Shape;2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5362" y="955336"/>
            <a:ext cx="10134599" cy="546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67835C-3EDC-4785-AB89-640813822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375" rIns="0" bIns="0" anchor="t" anchorCtr="0">
            <a:spAutoFit/>
          </a:bodyPr>
          <a:lstStyle/>
          <a:p>
            <a:pPr marL="15113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Архитектура приложения</a:t>
            </a:r>
            <a:endParaRPr/>
          </a:p>
        </p:txBody>
      </p:sp>
      <p:sp>
        <p:nvSpPr>
          <p:cNvPr id="268" name="Google Shape;268;p15"/>
          <p:cNvSpPr txBox="1"/>
          <p:nvPr/>
        </p:nvSpPr>
        <p:spPr>
          <a:xfrm>
            <a:off x="1283833" y="1048290"/>
            <a:ext cx="29457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21615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9" name="Google Shape;26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8748" y="1571650"/>
            <a:ext cx="7033600" cy="605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935" y="2253177"/>
            <a:ext cx="3419475" cy="430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7091F2-4E89-475D-AD4A-06B475A06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84900" rIns="0" bIns="0" anchor="t" anchorCtr="0">
            <a:spAutoFit/>
          </a:bodyPr>
          <a:lstStyle/>
          <a:p>
            <a:pPr marL="6426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данных</a:t>
            </a: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1187558" y="508514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"/>
          <p:cNvSpPr/>
          <p:nvPr/>
        </p:nvSpPr>
        <p:spPr>
          <a:xfrm>
            <a:off x="1187558" y="558044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6"/>
          <p:cNvSpPr/>
          <p:nvPr/>
        </p:nvSpPr>
        <p:spPr>
          <a:xfrm>
            <a:off x="1187558" y="588524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 extrusionOk="0">
                <a:moveTo>
                  <a:pt x="16182" y="28574"/>
                </a:moveTo>
                <a:lnTo>
                  <a:pt x="12392" y="28574"/>
                </a:lnTo>
                <a:lnTo>
                  <a:pt x="10570" y="28212"/>
                </a:lnTo>
                <a:lnTo>
                  <a:pt x="0" y="16182"/>
                </a:lnTo>
                <a:lnTo>
                  <a:pt x="0" y="12392"/>
                </a:lnTo>
                <a:lnTo>
                  <a:pt x="12392" y="0"/>
                </a:lnTo>
                <a:lnTo>
                  <a:pt x="16182" y="0"/>
                </a:lnTo>
                <a:lnTo>
                  <a:pt x="28575" y="14287"/>
                </a:lnTo>
                <a:lnTo>
                  <a:pt x="28574" y="16182"/>
                </a:lnTo>
                <a:lnTo>
                  <a:pt x="16182" y="28574"/>
                </a:lnTo>
                <a:close/>
              </a:path>
            </a:pathLst>
          </a:custGeom>
          <a:solidFill>
            <a:srgbClr val="000000">
              <a:alpha val="55686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6"/>
          <p:cNvSpPr txBox="1"/>
          <p:nvPr/>
        </p:nvSpPr>
        <p:spPr>
          <a:xfrm>
            <a:off x="1089133" y="4662868"/>
            <a:ext cx="3193500" cy="1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21615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1071364" y="1370850"/>
            <a:ext cx="112716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429258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Стратегия данных Локальная БД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oom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Da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t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aba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se</a:t>
            </a:r>
            <a:endParaRPr sz="1250">
              <a:latin typeface="Lucida Sans"/>
              <a:ea typeface="Lucida Sans"/>
              <a:cs typeface="Lucida Sans"/>
              <a:sym typeface="Lucida Sans"/>
            </a:endParaRPr>
          </a:p>
          <a:p>
            <a:pPr marL="12700" marR="42925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latin typeface="Lucida Sans"/>
              <a:ea typeface="Lucida Sans"/>
              <a:cs typeface="Lucida Sans"/>
              <a:sym typeface="Lucida Sans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Облачная БД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up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aba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se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ostgre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SQL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Синхронизация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1250"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ffline</a:t>
            </a:r>
            <a:r>
              <a:rPr lang="en-US" sz="1250">
                <a:latin typeface="Verdana"/>
                <a:ea typeface="Verdana"/>
                <a:cs typeface="Verdana"/>
                <a:sym typeface="Verdana"/>
              </a:rPr>
              <a:t>-</a:t>
            </a:r>
            <a:r>
              <a:rPr lang="en-US" sz="1250">
                <a:latin typeface="Lucida Sans"/>
                <a:ea typeface="Lucida Sans"/>
                <a:cs typeface="Lucida Sans"/>
                <a:sym typeface="Lucida Sans"/>
              </a:rPr>
              <a:t>first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с автосинхронизацией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2" name="Google Shape;2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4328" y="2172537"/>
            <a:ext cx="5562600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0690" y="4304092"/>
            <a:ext cx="8991600" cy="31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E441A9-54A2-49B0-96F8-7B31E79BF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a1f34f263_0_13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5375" rIns="0" bIns="0" anchor="t" anchorCtr="0">
            <a:spAutoFit/>
          </a:bodyPr>
          <a:lstStyle/>
          <a:p>
            <a:pPr marL="15113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База данных</a:t>
            </a:r>
            <a:endParaRPr/>
          </a:p>
        </p:txBody>
      </p:sp>
      <p:pic>
        <p:nvPicPr>
          <p:cNvPr id="290" name="Google Shape;290;g36a1f34f26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173" y="927335"/>
            <a:ext cx="9612949" cy="619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BFDDD6-A535-4F6F-B798-5C4ABC553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"/>
          <p:cNvSpPr txBox="1">
            <a:spLocks noGrp="1"/>
          </p:cNvSpPr>
          <p:nvPr>
            <p:ph type="title"/>
          </p:nvPr>
        </p:nvSpPr>
        <p:spPr>
          <a:xfrm>
            <a:off x="6125990" y="112751"/>
            <a:ext cx="3680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Основной функционал</a:t>
            </a:r>
            <a:endParaRPr/>
          </a:p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0741" y="1633642"/>
            <a:ext cx="2990849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7"/>
          <p:cNvSpPr txBox="1"/>
          <p:nvPr/>
        </p:nvSpPr>
        <p:spPr>
          <a:xfrm>
            <a:off x="782394" y="2311678"/>
            <a:ext cx="3248700" cy="3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Бронирование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Запись на услуги в реальном времени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Уход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Каталог услуг по уходу за волосами и ногтями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Мастера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Профили мастеров с рейтингами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Лояльность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Программа накопления бонусов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1255395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Уведомления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Напоминания о записях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Офлайн режим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Работа без интернета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1301" y="3868519"/>
            <a:ext cx="1710499" cy="172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0365" y="1272900"/>
            <a:ext cx="2705099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90800" y="4491053"/>
            <a:ext cx="3848099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35234" y="4359000"/>
            <a:ext cx="2705099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42865" y="549000"/>
            <a:ext cx="2705099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EFDC3D7-59F9-4DD1-A4F5-6B7B26C5CB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>
            <a:spLocks noGrp="1"/>
          </p:cNvSpPr>
          <p:nvPr>
            <p:ph type="title"/>
          </p:nvPr>
        </p:nvSpPr>
        <p:spPr>
          <a:xfrm>
            <a:off x="5090485" y="158725"/>
            <a:ext cx="44775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Преимущества решения</a:t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699611" y="3123922"/>
            <a:ext cx="2700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Современные технологии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ndroid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J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etp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k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ompose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esign 3</a:t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1" name="Google Shape;311;p18"/>
          <p:cNvSpPr txBox="1"/>
          <p:nvPr/>
        </p:nvSpPr>
        <p:spPr>
          <a:xfrm>
            <a:off x="2005911" y="6730871"/>
            <a:ext cx="38640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Интуитивный </a:t>
            </a:r>
            <a:r>
              <a:rPr lang="en-US" sz="1000" b="1">
                <a:latin typeface="Tahoma"/>
                <a:ea typeface="Tahoma"/>
                <a:cs typeface="Tahoma"/>
                <a:sym typeface="Tahoma"/>
              </a:rPr>
              <a:t>UX</a:t>
            </a:r>
            <a:r>
              <a:rPr lang="en-US" sz="850" b="1">
                <a:latin typeface="Lucida Sans"/>
                <a:ea typeface="Lucida Sans"/>
                <a:cs typeface="Lucida Sans"/>
                <a:sym typeface="Lucida Sans"/>
              </a:rPr>
              <a:t>/</a:t>
            </a:r>
            <a:r>
              <a:rPr lang="en-US" sz="1000" b="1">
                <a:latin typeface="Tahoma"/>
                <a:ea typeface="Tahoma"/>
                <a:cs typeface="Tahoma"/>
                <a:sym typeface="Tahoma"/>
              </a:rPr>
              <a:t>UI</a:t>
            </a:r>
            <a:endParaRPr sz="1000" b="1">
              <a:latin typeface="Tahoma"/>
              <a:ea typeface="Tahoma"/>
              <a:cs typeface="Tahoma"/>
              <a:sym typeface="Tahom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Понятный интерфейс для всех пользователей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p18"/>
          <p:cNvSpPr txBox="1"/>
          <p:nvPr/>
        </p:nvSpPr>
        <p:spPr>
          <a:xfrm>
            <a:off x="5181036" y="2995971"/>
            <a:ext cx="3165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Tahoma"/>
                <a:ea typeface="Tahoma"/>
                <a:cs typeface="Tahoma"/>
                <a:sym typeface="Tahoma"/>
              </a:rPr>
              <a:t>O</a:t>
            </a:r>
            <a:r>
              <a:rPr lang="en-US" sz="1000" b="1">
                <a:latin typeface="Lucida Sans"/>
                <a:ea typeface="Lucida Sans"/>
                <a:cs typeface="Lucida Sans"/>
                <a:sym typeface="Lucida Sans"/>
              </a:rPr>
              <a:t>ffline</a:t>
            </a:r>
            <a:r>
              <a:rPr lang="en-US" sz="850" b="1">
                <a:latin typeface="Lucida Sans"/>
                <a:ea typeface="Lucida Sans"/>
                <a:cs typeface="Lucida Sans"/>
                <a:sym typeface="Lucida Sans"/>
              </a:rPr>
              <a:t>-</a:t>
            </a:r>
            <a:r>
              <a:rPr lang="en-US" sz="1000" b="1">
                <a:latin typeface="Lucida Sans"/>
                <a:ea typeface="Lucida Sans"/>
                <a:cs typeface="Lucida Sans"/>
                <a:sym typeface="Lucida Sans"/>
              </a:rPr>
              <a:t>first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подход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Работа без подключения к интернету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J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etp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k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ompose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teri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esign 3</a:t>
            </a:r>
            <a:endParaRPr sz="10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13" name="Google Shape;313;p18"/>
          <p:cNvSpPr txBox="1"/>
          <p:nvPr/>
        </p:nvSpPr>
        <p:spPr>
          <a:xfrm>
            <a:off x="9626358" y="2965981"/>
            <a:ext cx="25236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69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Масштабируемая архитектура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le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n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r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hite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ture </a:t>
            </a:r>
            <a:r>
              <a:rPr lang="en-US" sz="850">
                <a:latin typeface="Lucida Sans"/>
                <a:ea typeface="Lucida Sans"/>
                <a:cs typeface="Lucida Sans"/>
                <a:sym typeface="Lucida Sans"/>
              </a:rPr>
              <a:t>+ </a:t>
            </a:r>
            <a:r>
              <a:rPr lang="en-US" sz="1000">
                <a:latin typeface="Tahoma"/>
                <a:ea typeface="Tahoma"/>
                <a:cs typeface="Tahoma"/>
                <a:sym typeface="Tahoma"/>
              </a:rPr>
              <a:t>MVVM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18"/>
          <p:cNvSpPr txBox="1"/>
          <p:nvPr/>
        </p:nvSpPr>
        <p:spPr>
          <a:xfrm>
            <a:off x="9265303" y="6700408"/>
            <a:ext cx="2978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1000" b="1">
                <a:latin typeface="Lucida Sans"/>
                <a:ea typeface="Lucida Sans"/>
                <a:cs typeface="Lucida Sans"/>
                <a:sym typeface="Lucida Sans"/>
              </a:rPr>
              <a:t>e</a:t>
            </a:r>
            <a:r>
              <a:rPr lang="en-US" sz="1000" b="1"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lang="en-US" sz="1000" b="1">
                <a:latin typeface="Lucida Sans"/>
                <a:ea typeface="Lucida Sans"/>
                <a:cs typeface="Lucida Sans"/>
                <a:sym typeface="Lucida Sans"/>
              </a:rPr>
              <a:t>l</a:t>
            </a:r>
            <a:r>
              <a:rPr lang="en-US" sz="850" b="1">
                <a:latin typeface="Lucida Sans"/>
                <a:ea typeface="Lucida Sans"/>
                <a:cs typeface="Lucida Sans"/>
                <a:sym typeface="Lucida Sans"/>
              </a:rPr>
              <a:t>-</a:t>
            </a:r>
            <a:r>
              <a:rPr lang="en-US" sz="1000" b="1">
                <a:latin typeface="Lucida Sans"/>
                <a:ea typeface="Lucida Sans"/>
                <a:cs typeface="Lucida Sans"/>
                <a:sym typeface="Lucida Sans"/>
              </a:rPr>
              <a:t>time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обновления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Мгновенная синхронизация данных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5" name="Google Shape;31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46" y="1066653"/>
            <a:ext cx="2990849" cy="168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5833" y="3999339"/>
            <a:ext cx="4571999" cy="228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1828" y="1053019"/>
            <a:ext cx="2990849" cy="168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67827" y="1141972"/>
            <a:ext cx="4562474" cy="147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18611" y="4185880"/>
            <a:ext cx="2419349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2498F0-1537-4788-ADC6-C63219EF9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097004" cy="763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831A7F-4007-46E4-9761-49EC2F6F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C075D47-B6F7-4486-9FF3-667FB2D8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  <p:pic>
        <p:nvPicPr>
          <p:cNvPr id="325" name="Google Shape;3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5626" y="265838"/>
            <a:ext cx="4587850" cy="38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9"/>
          <p:cNvSpPr txBox="1">
            <a:spLocks noGrp="1"/>
          </p:cNvSpPr>
          <p:nvPr>
            <p:ph type="title"/>
          </p:nvPr>
        </p:nvSpPr>
        <p:spPr>
          <a:xfrm>
            <a:off x="5090464" y="158723"/>
            <a:ext cx="3910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330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Будущее развитие</a:t>
            </a:r>
            <a:endParaRPr/>
          </a:p>
        </p:txBody>
      </p:sp>
      <p:sp>
        <p:nvSpPr>
          <p:cNvPr id="327" name="Google Shape;327;p19"/>
          <p:cNvSpPr txBox="1"/>
          <p:nvPr/>
        </p:nvSpPr>
        <p:spPr>
          <a:xfrm>
            <a:off x="1104578" y="1485381"/>
            <a:ext cx="3240900" cy="3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Видеоконсультации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Онлайн</a:t>
            </a:r>
            <a:r>
              <a:rPr lang="en-US" sz="850">
                <a:latin typeface="Batang"/>
                <a:ea typeface="Batang"/>
                <a:cs typeface="Batang"/>
                <a:sym typeface="Batang"/>
              </a:rPr>
              <a:t>-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консультации с мастерами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latin typeface="Lucida Sans"/>
                <a:ea typeface="Lucida Sans"/>
                <a:cs typeface="Lucida Sans"/>
                <a:sym typeface="Lucida Sans"/>
              </a:rPr>
              <a:t>i</a:t>
            </a:r>
            <a:r>
              <a:rPr lang="en-US" sz="1000" b="1">
                <a:latin typeface="Arial Narrow"/>
                <a:ea typeface="Arial Narrow"/>
                <a:cs typeface="Arial Narrow"/>
                <a:sym typeface="Arial Narrow"/>
              </a:rPr>
              <a:t>OS </a:t>
            </a: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версия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129794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 Narrow"/>
                <a:ea typeface="Arial Narrow"/>
                <a:cs typeface="Arial Narrow"/>
                <a:sym typeface="Arial Narrow"/>
              </a:rPr>
              <a:t>C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ompose </a:t>
            </a:r>
            <a:r>
              <a:rPr lang="en-US" sz="1000">
                <a:latin typeface="Arial Narrow"/>
                <a:ea typeface="Arial Narrow"/>
                <a:cs typeface="Arial Narrow"/>
                <a:sym typeface="Arial Narrow"/>
              </a:rPr>
              <a:t>M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ultipl</a:t>
            </a:r>
            <a:r>
              <a:rPr lang="en-US" sz="1000">
                <a:latin typeface="Arial Narrow"/>
                <a:ea typeface="Arial Narrow"/>
                <a:cs typeface="Arial Narrow"/>
                <a:sym typeface="Arial Narrow"/>
              </a:rPr>
              <a:t>a</a:t>
            </a:r>
            <a:r>
              <a:rPr lang="en-US" sz="1000">
                <a:latin typeface="Lucida Sans"/>
                <a:ea typeface="Lucida Sans"/>
                <a:cs typeface="Lucida Sans"/>
                <a:sym typeface="Lucida Sans"/>
              </a:rPr>
              <a:t>tform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для кроссплатформенности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Платежные системы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Интеграция с популярными способами оплаты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Франчайзи масштабирование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363855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Создание приложений для других салонов красоты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8" name="Google Shape;328;p19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4543552" y="694569"/>
            <a:ext cx="5133973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3878" y="3790969"/>
            <a:ext cx="5133974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23727" y="3902819"/>
            <a:ext cx="27051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>
            <a:spLocks noGrp="1"/>
          </p:cNvSpPr>
          <p:nvPr>
            <p:ph type="title"/>
          </p:nvPr>
        </p:nvSpPr>
        <p:spPr>
          <a:xfrm>
            <a:off x="4880100" y="2565375"/>
            <a:ext cx="4457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Заключение</a:t>
            </a:r>
            <a:endParaRPr sz="32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F1E081-F73A-42ED-9437-89756BD56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10" y="3070875"/>
            <a:ext cx="6301416" cy="25009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 txBox="1">
            <a:spLocks noGrp="1"/>
          </p:cNvSpPr>
          <p:nvPr>
            <p:ph type="title"/>
          </p:nvPr>
        </p:nvSpPr>
        <p:spPr>
          <a:xfrm>
            <a:off x="3374056" y="1807241"/>
            <a:ext cx="77748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0625" rIns="0" bIns="0" anchor="t" anchorCtr="0">
            <a:spAutoFit/>
          </a:bodyPr>
          <a:lstStyle/>
          <a:p>
            <a:pPr marL="12700" marR="5080" lvl="0" indent="141351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Пробелы в текущем взаимодействие работы салона</a:t>
            </a:r>
            <a:endParaRPr sz="3600"/>
          </a:p>
        </p:txBody>
      </p:sp>
      <p:pic>
        <p:nvPicPr>
          <p:cNvPr id="129" name="Google Shape;1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199" y="3048941"/>
            <a:ext cx="10670513" cy="490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F9AAC5-A5B6-4360-9243-A3C4955AE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8500"/>
            <a:ext cx="14097004" cy="54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71DCF3-CF6F-490D-9CB5-1A1EC1E1D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D2C2477-3578-481D-9408-7BB0BFCC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  <p:sp>
        <p:nvSpPr>
          <p:cNvPr id="142" name="Google Shape;142;p5"/>
          <p:cNvSpPr/>
          <p:nvPr/>
        </p:nvSpPr>
        <p:spPr>
          <a:xfrm>
            <a:off x="931259" y="1109852"/>
            <a:ext cx="819150" cy="266700"/>
          </a:xfrm>
          <a:custGeom>
            <a:avLst/>
            <a:gdLst/>
            <a:ahLst/>
            <a:cxnLst/>
            <a:rect l="l" t="t" r="r" b="b"/>
            <a:pathLst>
              <a:path w="819150" h="266700" extrusionOk="0">
                <a:moveTo>
                  <a:pt x="786102" y="266699"/>
                </a:moveTo>
                <a:lnTo>
                  <a:pt x="33047" y="266699"/>
                </a:lnTo>
                <a:lnTo>
                  <a:pt x="28187" y="265733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786102" y="0"/>
                </a:lnTo>
                <a:lnTo>
                  <a:pt x="818183" y="28187"/>
                </a:lnTo>
                <a:lnTo>
                  <a:pt x="819149" y="33047"/>
                </a:lnTo>
                <a:lnTo>
                  <a:pt x="819149" y="233652"/>
                </a:lnTo>
                <a:lnTo>
                  <a:pt x="790962" y="265733"/>
                </a:lnTo>
                <a:lnTo>
                  <a:pt x="786102" y="266699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975709" y="1116203"/>
            <a:ext cx="730250" cy="20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Решение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931259" y="1382903"/>
            <a:ext cx="3284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6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dirty="0" err="1">
                <a:solidFill>
                  <a:srgbClr val="050505"/>
                </a:solidFill>
                <a:latin typeface="Verdana"/>
                <a:ea typeface="Verdana"/>
                <a:cs typeface="Verdana"/>
                <a:sym typeface="Verdana"/>
              </a:rPr>
              <a:t>SalonApp</a:t>
            </a:r>
            <a:endParaRPr sz="405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938285" y="2894428"/>
            <a:ext cx="4093210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Verdana"/>
                <a:ea typeface="Verdana"/>
                <a:cs typeface="Verdana"/>
                <a:sym typeface="Verdana"/>
              </a:rPr>
              <a:t>SalonApp</a:t>
            </a:r>
            <a:r>
              <a:rPr lang="en-US" sz="125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100" dirty="0">
                <a:latin typeface="Verdana"/>
                <a:ea typeface="Verdana"/>
                <a:cs typeface="Verdana"/>
                <a:sym typeface="Verdana"/>
              </a:rPr>
              <a:t>-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это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комплексная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мобильная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платформа</a:t>
            </a:r>
            <a:r>
              <a:rPr lang="en-US" sz="1100" dirty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соединяющая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клиентов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с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салонами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красоты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посредством</a:t>
            </a:r>
            <a:endParaRPr sz="1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1403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интуитивно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понятного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бронирования</a:t>
            </a:r>
            <a:r>
              <a:rPr lang="en-US" sz="1100" dirty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доступности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в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режиме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реального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времени</a:t>
            </a:r>
            <a:r>
              <a:rPr lang="en-US" sz="1100" dirty="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цифровых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портфолио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и</a:t>
            </a:r>
            <a:endParaRPr sz="1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4495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индивидуальных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рекомендаций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по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стилю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100" dirty="0">
                <a:latin typeface="Verdana"/>
                <a:ea typeface="Verdana"/>
                <a:cs typeface="Verdana"/>
                <a:sym typeface="Verdana"/>
              </a:rPr>
              <a:t>—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все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это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в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одном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удобном</a:t>
            </a:r>
            <a:r>
              <a:rPr lang="en-US" sz="1500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500" dirty="0" err="1">
                <a:latin typeface="Trebuchet MS"/>
                <a:ea typeface="Trebuchet MS"/>
                <a:cs typeface="Trebuchet MS"/>
                <a:sym typeface="Trebuchet MS"/>
              </a:rPr>
              <a:t>приложении</a:t>
            </a:r>
            <a:r>
              <a:rPr lang="en-US" sz="11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sz="1100" dirty="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46" name="Google Shape;146;p5"/>
          <p:cNvGrpSpPr/>
          <p:nvPr/>
        </p:nvGrpSpPr>
        <p:grpSpPr>
          <a:xfrm>
            <a:off x="6961155" y="255936"/>
            <a:ext cx="6699883" cy="7515698"/>
            <a:chOff x="6961155" y="255936"/>
            <a:chExt cx="6699883" cy="7515698"/>
          </a:xfrm>
        </p:grpSpPr>
        <p:sp>
          <p:nvSpPr>
            <p:cNvPr id="147" name="Google Shape;147;p5"/>
            <p:cNvSpPr/>
            <p:nvPr/>
          </p:nvSpPr>
          <p:spPr>
            <a:xfrm>
              <a:off x="7027830" y="370237"/>
              <a:ext cx="3429000" cy="7019925"/>
            </a:xfrm>
            <a:custGeom>
              <a:avLst/>
              <a:gdLst/>
              <a:ahLst/>
              <a:cxnLst/>
              <a:rect l="l" t="t" r="r" b="b"/>
              <a:pathLst>
                <a:path w="3429000" h="7019925" extrusionOk="0">
                  <a:moveTo>
                    <a:pt x="3086992" y="7019924"/>
                  </a:moveTo>
                  <a:lnTo>
                    <a:pt x="342006" y="7019924"/>
                  </a:lnTo>
                  <a:lnTo>
                    <a:pt x="333611" y="7019712"/>
                  </a:lnTo>
                  <a:lnTo>
                    <a:pt x="291824" y="7012318"/>
                  </a:lnTo>
                  <a:lnTo>
                    <a:pt x="250791" y="6994470"/>
                  </a:lnTo>
                  <a:lnTo>
                    <a:pt x="218922" y="6972838"/>
                  </a:lnTo>
                  <a:lnTo>
                    <a:pt x="188238" y="6944893"/>
                  </a:lnTo>
                  <a:lnTo>
                    <a:pt x="159036" y="6910902"/>
                  </a:lnTo>
                  <a:lnTo>
                    <a:pt x="131595" y="6871193"/>
                  </a:lnTo>
                  <a:lnTo>
                    <a:pt x="112328" y="6837884"/>
                  </a:lnTo>
                  <a:lnTo>
                    <a:pt x="94307" y="6801753"/>
                  </a:lnTo>
                  <a:lnTo>
                    <a:pt x="77631" y="6763003"/>
                  </a:lnTo>
                  <a:lnTo>
                    <a:pt x="62388" y="6721839"/>
                  </a:lnTo>
                  <a:lnTo>
                    <a:pt x="48657" y="6678473"/>
                  </a:lnTo>
                  <a:lnTo>
                    <a:pt x="36516" y="6633149"/>
                  </a:lnTo>
                  <a:lnTo>
                    <a:pt x="26033" y="6586121"/>
                  </a:lnTo>
                  <a:lnTo>
                    <a:pt x="17262" y="6537637"/>
                  </a:lnTo>
                  <a:lnTo>
                    <a:pt x="10249" y="6487949"/>
                  </a:lnTo>
                  <a:lnTo>
                    <a:pt x="5034" y="6437335"/>
                  </a:lnTo>
                  <a:lnTo>
                    <a:pt x="1646" y="6386080"/>
                  </a:lnTo>
                  <a:lnTo>
                    <a:pt x="102" y="6334453"/>
                  </a:lnTo>
                  <a:lnTo>
                    <a:pt x="0" y="6317202"/>
                  </a:lnTo>
                  <a:lnTo>
                    <a:pt x="0" y="702721"/>
                  </a:lnTo>
                  <a:lnTo>
                    <a:pt x="926" y="651031"/>
                  </a:lnTo>
                  <a:lnTo>
                    <a:pt x="3701" y="599610"/>
                  </a:lnTo>
                  <a:lnTo>
                    <a:pt x="8310" y="548749"/>
                  </a:lnTo>
                  <a:lnTo>
                    <a:pt x="14726" y="498732"/>
                  </a:lnTo>
                  <a:lnTo>
                    <a:pt x="22915" y="449820"/>
                  </a:lnTo>
                  <a:lnTo>
                    <a:pt x="32836" y="402269"/>
                  </a:lnTo>
                  <a:lnTo>
                    <a:pt x="44432" y="356346"/>
                  </a:lnTo>
                  <a:lnTo>
                    <a:pt x="57638" y="312310"/>
                  </a:lnTo>
                  <a:lnTo>
                    <a:pt x="72385" y="270389"/>
                  </a:lnTo>
                  <a:lnTo>
                    <a:pt x="88596" y="230802"/>
                  </a:lnTo>
                  <a:lnTo>
                    <a:pt x="106181" y="193773"/>
                  </a:lnTo>
                  <a:lnTo>
                    <a:pt x="125040" y="159510"/>
                  </a:lnTo>
                  <a:lnTo>
                    <a:pt x="151998" y="118429"/>
                  </a:lnTo>
                  <a:lnTo>
                    <a:pt x="180785" y="82976"/>
                  </a:lnTo>
                  <a:lnTo>
                    <a:pt x="211126" y="53491"/>
                  </a:lnTo>
                  <a:lnTo>
                    <a:pt x="242727" y="30258"/>
                  </a:lnTo>
                  <a:lnTo>
                    <a:pt x="283539" y="10344"/>
                  </a:lnTo>
                  <a:lnTo>
                    <a:pt x="325225" y="845"/>
                  </a:lnTo>
                  <a:lnTo>
                    <a:pt x="342006" y="0"/>
                  </a:lnTo>
                  <a:lnTo>
                    <a:pt x="3086992" y="0"/>
                  </a:lnTo>
                  <a:lnTo>
                    <a:pt x="3128860" y="5285"/>
                  </a:lnTo>
                  <a:lnTo>
                    <a:pt x="3170093" y="21059"/>
                  </a:lnTo>
                  <a:lnTo>
                    <a:pt x="3210076" y="47085"/>
                  </a:lnTo>
                  <a:lnTo>
                    <a:pt x="3240760" y="75031"/>
                  </a:lnTo>
                  <a:lnTo>
                    <a:pt x="3269963" y="109021"/>
                  </a:lnTo>
                  <a:lnTo>
                    <a:pt x="3297403" y="148730"/>
                  </a:lnTo>
                  <a:lnTo>
                    <a:pt x="3316670" y="182038"/>
                  </a:lnTo>
                  <a:lnTo>
                    <a:pt x="3334691" y="218170"/>
                  </a:lnTo>
                  <a:lnTo>
                    <a:pt x="3351367" y="256919"/>
                  </a:lnTo>
                  <a:lnTo>
                    <a:pt x="3366610" y="298084"/>
                  </a:lnTo>
                  <a:lnTo>
                    <a:pt x="3380341" y="341450"/>
                  </a:lnTo>
                  <a:lnTo>
                    <a:pt x="3392482" y="386774"/>
                  </a:lnTo>
                  <a:lnTo>
                    <a:pt x="3402965" y="433801"/>
                  </a:lnTo>
                  <a:lnTo>
                    <a:pt x="3411737" y="482285"/>
                  </a:lnTo>
                  <a:lnTo>
                    <a:pt x="3418750" y="531974"/>
                  </a:lnTo>
                  <a:lnTo>
                    <a:pt x="3423964" y="582588"/>
                  </a:lnTo>
                  <a:lnTo>
                    <a:pt x="3427352" y="633842"/>
                  </a:lnTo>
                  <a:lnTo>
                    <a:pt x="3428896" y="685470"/>
                  </a:lnTo>
                  <a:lnTo>
                    <a:pt x="3428999" y="702721"/>
                  </a:lnTo>
                  <a:lnTo>
                    <a:pt x="3428999" y="6317202"/>
                  </a:lnTo>
                  <a:lnTo>
                    <a:pt x="3428073" y="6368892"/>
                  </a:lnTo>
                  <a:lnTo>
                    <a:pt x="3425297" y="6420313"/>
                  </a:lnTo>
                  <a:lnTo>
                    <a:pt x="3420688" y="6471174"/>
                  </a:lnTo>
                  <a:lnTo>
                    <a:pt x="3414272" y="6521191"/>
                  </a:lnTo>
                  <a:lnTo>
                    <a:pt x="3406083" y="6570103"/>
                  </a:lnTo>
                  <a:lnTo>
                    <a:pt x="3396163" y="6617654"/>
                  </a:lnTo>
                  <a:lnTo>
                    <a:pt x="3384566" y="6663576"/>
                  </a:lnTo>
                  <a:lnTo>
                    <a:pt x="3371360" y="6707613"/>
                  </a:lnTo>
                  <a:lnTo>
                    <a:pt x="3356614" y="6749534"/>
                  </a:lnTo>
                  <a:lnTo>
                    <a:pt x="3340403" y="6789121"/>
                  </a:lnTo>
                  <a:lnTo>
                    <a:pt x="3322818" y="6826149"/>
                  </a:lnTo>
                  <a:lnTo>
                    <a:pt x="3303959" y="6860413"/>
                  </a:lnTo>
                  <a:lnTo>
                    <a:pt x="3277000" y="6901493"/>
                  </a:lnTo>
                  <a:lnTo>
                    <a:pt x="3248213" y="6936947"/>
                  </a:lnTo>
                  <a:lnTo>
                    <a:pt x="3217872" y="6966431"/>
                  </a:lnTo>
                  <a:lnTo>
                    <a:pt x="3186271" y="6989664"/>
                  </a:lnTo>
                  <a:lnTo>
                    <a:pt x="3145460" y="7009579"/>
                  </a:lnTo>
                  <a:lnTo>
                    <a:pt x="3103774" y="7019078"/>
                  </a:lnTo>
                  <a:lnTo>
                    <a:pt x="3086992" y="7019924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8" name="Google Shape;148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23080" y="370236"/>
              <a:ext cx="3238499" cy="7019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61155" y="255936"/>
              <a:ext cx="3562349" cy="7258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5"/>
            <p:cNvSpPr/>
            <p:nvPr/>
          </p:nvSpPr>
          <p:spPr>
            <a:xfrm>
              <a:off x="10165365" y="627887"/>
              <a:ext cx="3429000" cy="7019925"/>
            </a:xfrm>
            <a:custGeom>
              <a:avLst/>
              <a:gdLst/>
              <a:ahLst/>
              <a:cxnLst/>
              <a:rect l="l" t="t" r="r" b="b"/>
              <a:pathLst>
                <a:path w="3429000" h="7019925" extrusionOk="0">
                  <a:moveTo>
                    <a:pt x="3086992" y="7019924"/>
                  </a:moveTo>
                  <a:lnTo>
                    <a:pt x="342006" y="7019924"/>
                  </a:lnTo>
                  <a:lnTo>
                    <a:pt x="333611" y="7019712"/>
                  </a:lnTo>
                  <a:lnTo>
                    <a:pt x="291824" y="7012318"/>
                  </a:lnTo>
                  <a:lnTo>
                    <a:pt x="250791" y="6994470"/>
                  </a:lnTo>
                  <a:lnTo>
                    <a:pt x="218922" y="6972838"/>
                  </a:lnTo>
                  <a:lnTo>
                    <a:pt x="188238" y="6944893"/>
                  </a:lnTo>
                  <a:lnTo>
                    <a:pt x="159036" y="6910902"/>
                  </a:lnTo>
                  <a:lnTo>
                    <a:pt x="131595" y="6871193"/>
                  </a:lnTo>
                  <a:lnTo>
                    <a:pt x="112328" y="6837884"/>
                  </a:lnTo>
                  <a:lnTo>
                    <a:pt x="94307" y="6801753"/>
                  </a:lnTo>
                  <a:lnTo>
                    <a:pt x="77631" y="6763003"/>
                  </a:lnTo>
                  <a:lnTo>
                    <a:pt x="62388" y="6721839"/>
                  </a:lnTo>
                  <a:lnTo>
                    <a:pt x="48657" y="6678473"/>
                  </a:lnTo>
                  <a:lnTo>
                    <a:pt x="36516" y="6633149"/>
                  </a:lnTo>
                  <a:lnTo>
                    <a:pt x="26033" y="6586121"/>
                  </a:lnTo>
                  <a:lnTo>
                    <a:pt x="17262" y="6537637"/>
                  </a:lnTo>
                  <a:lnTo>
                    <a:pt x="10249" y="6487949"/>
                  </a:lnTo>
                  <a:lnTo>
                    <a:pt x="5034" y="6437335"/>
                  </a:lnTo>
                  <a:lnTo>
                    <a:pt x="1646" y="6386080"/>
                  </a:lnTo>
                  <a:lnTo>
                    <a:pt x="102" y="6334453"/>
                  </a:lnTo>
                  <a:lnTo>
                    <a:pt x="0" y="6317202"/>
                  </a:lnTo>
                  <a:lnTo>
                    <a:pt x="0" y="702721"/>
                  </a:lnTo>
                  <a:lnTo>
                    <a:pt x="926" y="651031"/>
                  </a:lnTo>
                  <a:lnTo>
                    <a:pt x="3701" y="599610"/>
                  </a:lnTo>
                  <a:lnTo>
                    <a:pt x="8310" y="548749"/>
                  </a:lnTo>
                  <a:lnTo>
                    <a:pt x="14726" y="498732"/>
                  </a:lnTo>
                  <a:lnTo>
                    <a:pt x="22915" y="449820"/>
                  </a:lnTo>
                  <a:lnTo>
                    <a:pt x="32836" y="402269"/>
                  </a:lnTo>
                  <a:lnTo>
                    <a:pt x="44432" y="356346"/>
                  </a:lnTo>
                  <a:lnTo>
                    <a:pt x="57638" y="312310"/>
                  </a:lnTo>
                  <a:lnTo>
                    <a:pt x="72385" y="270389"/>
                  </a:lnTo>
                  <a:lnTo>
                    <a:pt x="88596" y="230802"/>
                  </a:lnTo>
                  <a:lnTo>
                    <a:pt x="106181" y="193773"/>
                  </a:lnTo>
                  <a:lnTo>
                    <a:pt x="125040" y="159510"/>
                  </a:lnTo>
                  <a:lnTo>
                    <a:pt x="151998" y="118429"/>
                  </a:lnTo>
                  <a:lnTo>
                    <a:pt x="180785" y="82976"/>
                  </a:lnTo>
                  <a:lnTo>
                    <a:pt x="211126" y="53491"/>
                  </a:lnTo>
                  <a:lnTo>
                    <a:pt x="242727" y="30258"/>
                  </a:lnTo>
                  <a:lnTo>
                    <a:pt x="283539" y="10344"/>
                  </a:lnTo>
                  <a:lnTo>
                    <a:pt x="325225" y="845"/>
                  </a:lnTo>
                  <a:lnTo>
                    <a:pt x="342006" y="0"/>
                  </a:lnTo>
                  <a:lnTo>
                    <a:pt x="3086992" y="0"/>
                  </a:lnTo>
                  <a:lnTo>
                    <a:pt x="3128860" y="5285"/>
                  </a:lnTo>
                  <a:lnTo>
                    <a:pt x="3170093" y="21059"/>
                  </a:lnTo>
                  <a:lnTo>
                    <a:pt x="3210076" y="47085"/>
                  </a:lnTo>
                  <a:lnTo>
                    <a:pt x="3240760" y="75031"/>
                  </a:lnTo>
                  <a:lnTo>
                    <a:pt x="3269963" y="109021"/>
                  </a:lnTo>
                  <a:lnTo>
                    <a:pt x="3297403" y="148730"/>
                  </a:lnTo>
                  <a:lnTo>
                    <a:pt x="3316670" y="182038"/>
                  </a:lnTo>
                  <a:lnTo>
                    <a:pt x="3334691" y="218170"/>
                  </a:lnTo>
                  <a:lnTo>
                    <a:pt x="3351367" y="256919"/>
                  </a:lnTo>
                  <a:lnTo>
                    <a:pt x="3366610" y="298084"/>
                  </a:lnTo>
                  <a:lnTo>
                    <a:pt x="3380341" y="341450"/>
                  </a:lnTo>
                  <a:lnTo>
                    <a:pt x="3392482" y="386774"/>
                  </a:lnTo>
                  <a:lnTo>
                    <a:pt x="3402965" y="433801"/>
                  </a:lnTo>
                  <a:lnTo>
                    <a:pt x="3411737" y="482285"/>
                  </a:lnTo>
                  <a:lnTo>
                    <a:pt x="3418750" y="531974"/>
                  </a:lnTo>
                  <a:lnTo>
                    <a:pt x="3423964" y="582588"/>
                  </a:lnTo>
                  <a:lnTo>
                    <a:pt x="3427352" y="633842"/>
                  </a:lnTo>
                  <a:lnTo>
                    <a:pt x="3428896" y="685470"/>
                  </a:lnTo>
                  <a:lnTo>
                    <a:pt x="3428999" y="702721"/>
                  </a:lnTo>
                  <a:lnTo>
                    <a:pt x="3428999" y="6317202"/>
                  </a:lnTo>
                  <a:lnTo>
                    <a:pt x="3428073" y="6368892"/>
                  </a:lnTo>
                  <a:lnTo>
                    <a:pt x="3425297" y="6420313"/>
                  </a:lnTo>
                  <a:lnTo>
                    <a:pt x="3420688" y="6471174"/>
                  </a:lnTo>
                  <a:lnTo>
                    <a:pt x="3414272" y="6521191"/>
                  </a:lnTo>
                  <a:lnTo>
                    <a:pt x="3406083" y="6570103"/>
                  </a:lnTo>
                  <a:lnTo>
                    <a:pt x="3396163" y="6617654"/>
                  </a:lnTo>
                  <a:lnTo>
                    <a:pt x="3384566" y="6663576"/>
                  </a:lnTo>
                  <a:lnTo>
                    <a:pt x="3371360" y="6707613"/>
                  </a:lnTo>
                  <a:lnTo>
                    <a:pt x="3356614" y="6749534"/>
                  </a:lnTo>
                  <a:lnTo>
                    <a:pt x="3340403" y="6789121"/>
                  </a:lnTo>
                  <a:lnTo>
                    <a:pt x="3322818" y="6826149"/>
                  </a:lnTo>
                  <a:lnTo>
                    <a:pt x="3303959" y="6860413"/>
                  </a:lnTo>
                  <a:lnTo>
                    <a:pt x="3277000" y="6901493"/>
                  </a:lnTo>
                  <a:lnTo>
                    <a:pt x="3248213" y="6936947"/>
                  </a:lnTo>
                  <a:lnTo>
                    <a:pt x="3217872" y="6966431"/>
                  </a:lnTo>
                  <a:lnTo>
                    <a:pt x="3186271" y="6989664"/>
                  </a:lnTo>
                  <a:lnTo>
                    <a:pt x="3145460" y="7009579"/>
                  </a:lnTo>
                  <a:lnTo>
                    <a:pt x="3103774" y="7019078"/>
                  </a:lnTo>
                  <a:lnTo>
                    <a:pt x="3086992" y="7019924"/>
                  </a:lnTo>
                  <a:close/>
                </a:path>
              </a:pathLst>
            </a:custGeom>
            <a:solidFill>
              <a:srgbClr val="15151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1" name="Google Shape;151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260615" y="627887"/>
              <a:ext cx="3238499" cy="7019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98690" y="513587"/>
              <a:ext cx="3562348" cy="725804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1213294" y="569118"/>
            <a:ext cx="1257300" cy="266700"/>
          </a:xfrm>
          <a:custGeom>
            <a:avLst/>
            <a:gdLst/>
            <a:ahLst/>
            <a:cxnLst/>
            <a:rect l="l" t="t" r="r" b="b"/>
            <a:pathLst>
              <a:path w="1257300" h="266700" extrusionOk="0">
                <a:moveTo>
                  <a:pt x="1224252" y="266699"/>
                </a:moveTo>
                <a:lnTo>
                  <a:pt x="33047" y="266699"/>
                </a:lnTo>
                <a:lnTo>
                  <a:pt x="28187" y="265733"/>
                </a:lnTo>
                <a:lnTo>
                  <a:pt x="966" y="238512"/>
                </a:lnTo>
                <a:lnTo>
                  <a:pt x="0" y="233652"/>
                </a:lnTo>
                <a:lnTo>
                  <a:pt x="0" y="228599"/>
                </a:lnTo>
                <a:lnTo>
                  <a:pt x="0" y="33047"/>
                </a:lnTo>
                <a:lnTo>
                  <a:pt x="28187" y="966"/>
                </a:lnTo>
                <a:lnTo>
                  <a:pt x="33047" y="0"/>
                </a:lnTo>
                <a:lnTo>
                  <a:pt x="1224252" y="0"/>
                </a:lnTo>
                <a:lnTo>
                  <a:pt x="1256333" y="28187"/>
                </a:lnTo>
                <a:lnTo>
                  <a:pt x="1257299" y="33047"/>
                </a:lnTo>
                <a:lnTo>
                  <a:pt x="1257299" y="233652"/>
                </a:lnTo>
                <a:lnTo>
                  <a:pt x="1229112" y="265733"/>
                </a:lnTo>
                <a:lnTo>
                  <a:pt x="1224252" y="266699"/>
                </a:lnTo>
                <a:close/>
              </a:path>
            </a:pathLst>
          </a:cu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"/>
          <p:cNvSpPr txBox="1"/>
          <p:nvPr/>
        </p:nvSpPr>
        <p:spPr>
          <a:xfrm>
            <a:off x="1200594" y="575468"/>
            <a:ext cx="4606290" cy="362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92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Бронирование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5080" lvl="0" indent="0" algn="l" rtl="0">
              <a:lnSpc>
                <a:spcPct val="106250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050505"/>
                </a:solidFill>
                <a:latin typeface="Trebuchet MS"/>
                <a:ea typeface="Trebuchet MS"/>
                <a:cs typeface="Trebuchet MS"/>
                <a:sym typeface="Trebuchet MS"/>
              </a:rPr>
              <a:t>Простое бронирование</a:t>
            </a:r>
            <a:endParaRPr sz="4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874394" lvl="0" indent="0" algn="l" rtl="0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Пользователи могут просматривать доступные временные интервалы в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6902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нескольких салонах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фильтровать по типу услуги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ценовому диапазону и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4603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местоположению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а затем бронировать одним касанием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Автоматические напоминания сокращают количество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Trebuchet MS"/>
                <a:ea typeface="Trebuchet MS"/>
                <a:cs typeface="Trebuchet MS"/>
                <a:sym typeface="Trebuchet MS"/>
              </a:rPr>
              <a:t>неявок на </a:t>
            </a:r>
            <a:r>
              <a:rPr lang="en-US" sz="1250">
                <a:latin typeface="Bookman Old Style"/>
                <a:ea typeface="Bookman Old Style"/>
                <a:cs typeface="Bookman Old Style"/>
                <a:sym typeface="Bookman Old Style"/>
              </a:rPr>
              <a:t>78</a:t>
            </a:r>
            <a:r>
              <a:rPr lang="en-US" sz="1250">
                <a:latin typeface="Trebuchet MS"/>
                <a:ea typeface="Trebuchet MS"/>
                <a:cs typeface="Trebuchet MS"/>
                <a:sym typeface="Trebuchet MS"/>
              </a:rPr>
              <a:t>%.</a:t>
            </a:r>
            <a:endParaRPr sz="12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9" name="Google Shape;15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6076" y="702676"/>
            <a:ext cx="1704974" cy="387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53451" y="1120138"/>
            <a:ext cx="1847849" cy="401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95826" y="581017"/>
            <a:ext cx="1847849" cy="40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5292087"/>
            <a:ext cx="14096997" cy="22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85DFD3-BB4F-40E9-88BF-4A0E847F00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0" y="1383506"/>
            <a:ext cx="3276599" cy="25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6350" y="1383506"/>
            <a:ext cx="2133599" cy="25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43687" y="1251269"/>
            <a:ext cx="2133599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70430" y="1215204"/>
            <a:ext cx="3276599" cy="25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57350" y="4126706"/>
            <a:ext cx="2133599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43350" y="4126706"/>
            <a:ext cx="4276724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72475" y="5023169"/>
            <a:ext cx="3276599" cy="259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801475" y="5023168"/>
            <a:ext cx="2133599" cy="308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C0E5F0-0092-4C1F-8612-1632E98064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 title="Снимок экрана 2025-06-20 1513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8" y="4099450"/>
            <a:ext cx="812482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 txBox="1">
            <a:spLocks noGrp="1"/>
          </p:cNvSpPr>
          <p:nvPr>
            <p:ph type="title"/>
          </p:nvPr>
        </p:nvSpPr>
        <p:spPr>
          <a:xfrm>
            <a:off x="5507602" y="252525"/>
            <a:ext cx="3921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Главный экран</a:t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525693" y="3717256"/>
            <a:ext cx="665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На главной представлены популярные услуги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 парящим меню для доступа к основному функционалу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4" name="Google Shape;18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952" y="1210998"/>
            <a:ext cx="6066901" cy="181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8557" y="1384762"/>
            <a:ext cx="2847974" cy="635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590048" y="5514368"/>
            <a:ext cx="65247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Верхний баннер привлекает внимание и используется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как кнопка перехода в раздел скидок</a:t>
            </a:r>
            <a:r>
              <a:rPr lang="en-US" sz="85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85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" name="Google Shape;18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88931" y="2251648"/>
            <a:ext cx="2419349" cy="531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EF68F1-8181-4F11-B32B-E009A9D3E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/>
          <p:nvPr/>
        </p:nvSpPr>
        <p:spPr>
          <a:xfrm>
            <a:off x="390943" y="722406"/>
            <a:ext cx="2310130" cy="77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12700" marR="50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rebuchet MS"/>
                <a:ea typeface="Trebuchet MS"/>
                <a:cs typeface="Trebuchet MS"/>
                <a:sym typeface="Trebuchet MS"/>
              </a:rPr>
              <a:t>Разумное планирование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4" name="Google Shape;194;p9"/>
          <p:cNvSpPr txBox="1"/>
          <p:nvPr/>
        </p:nvSpPr>
        <p:spPr>
          <a:xfrm>
            <a:off x="426268" y="2246856"/>
            <a:ext cx="37572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75" rIns="0" bIns="0" anchor="t" anchorCtr="0">
            <a:spAutoFit/>
          </a:bodyPr>
          <a:lstStyle/>
          <a:p>
            <a:pPr marL="12700" marR="50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Планирование на основе прямой записи оптимизирует работу салона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сокращая время простоя на </a:t>
            </a:r>
            <a:r>
              <a:rPr lang="en-US" sz="1000">
                <a:latin typeface="Bookman Old Style"/>
                <a:ea typeface="Bookman Old Style"/>
                <a:cs typeface="Bookman Old Style"/>
                <a:sym typeface="Bookman Old Style"/>
              </a:rPr>
              <a:t>23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% 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и увеличивая доход за счет балансировки рабочей нагрузки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12700" marR="144780" lvl="0" indent="0" algn="l" rtl="0">
              <a:lnSpc>
                <a:spcPct val="10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стилистов и максимального использования кресел в течение дня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5" name="Google Shape;19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4143" y="958851"/>
            <a:ext cx="3276600" cy="716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3144" y="958851"/>
            <a:ext cx="3276599" cy="715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262144" y="958851"/>
            <a:ext cx="2847974" cy="620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F10DF0-30C4-4B20-B825-DC4FC9D55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3533" y="0"/>
            <a:ext cx="2448267" cy="9716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Office PowerPoint</Application>
  <PresentationFormat>Произвольный</PresentationFormat>
  <Paragraphs>106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2" baseType="lpstr">
      <vt:lpstr>Trebuchet MS</vt:lpstr>
      <vt:lpstr>Arial Narrow</vt:lpstr>
      <vt:lpstr>Tahoma</vt:lpstr>
      <vt:lpstr>Lato</vt:lpstr>
      <vt:lpstr>Arial</vt:lpstr>
      <vt:lpstr>Lucida Sans</vt:lpstr>
      <vt:lpstr>Bookman Old Style</vt:lpstr>
      <vt:lpstr>Raleway</vt:lpstr>
      <vt:lpstr>Verdana</vt:lpstr>
      <vt:lpstr>Batang</vt:lpstr>
      <vt:lpstr>Streamline</vt:lpstr>
      <vt:lpstr>BeautyBook</vt:lpstr>
      <vt:lpstr>Презентация PowerPoint</vt:lpstr>
      <vt:lpstr>Пробелы в текущем взаимодействие работы салона</vt:lpstr>
      <vt:lpstr>Презентация PowerPoint</vt:lpstr>
      <vt:lpstr>Презентация PowerPoint</vt:lpstr>
      <vt:lpstr>Презентация PowerPoint</vt:lpstr>
      <vt:lpstr>Презентация PowerPoint</vt:lpstr>
      <vt:lpstr>Главный экран</vt:lpstr>
      <vt:lpstr>Презентация PowerPoint</vt:lpstr>
      <vt:lpstr>Профиль клиента</vt:lpstr>
      <vt:lpstr>Награды за лояльность</vt:lpstr>
      <vt:lpstr>Социальное взаимодействие</vt:lpstr>
      <vt:lpstr>Дизайн и UI/UX</vt:lpstr>
      <vt:lpstr>Технологический стек</vt:lpstr>
      <vt:lpstr>Архитектура приложения</vt:lpstr>
      <vt:lpstr>База данных</vt:lpstr>
      <vt:lpstr>База данных</vt:lpstr>
      <vt:lpstr>Основной функционал</vt:lpstr>
      <vt:lpstr>Преимущества решения</vt:lpstr>
      <vt:lpstr>Будущее развитие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BeautyBook</dc:title>
  <cp:lastModifiedBy>Жмышенко Валерий</cp:lastModifiedBy>
  <cp:revision>1</cp:revision>
  <dcterms:created xsi:type="dcterms:W3CDTF">2025-06-20T11:32:25Z</dcterms:created>
  <dcterms:modified xsi:type="dcterms:W3CDTF">2025-07-14T02:58:17Z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2025-06-20T00:00:00Z</vt:filetime>
  </property>
  <property fmtid="{D5CDD505-2E9C-101B-9397-08002B2CF9AE}" pid="5" name="Producer">
    <vt:lpwstr>pdf-lib (https://github.com/Hopding/pdf-lib)</vt:lpwstr>
  </property>
</Properties>
</file>